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-135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9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6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6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82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1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7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1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9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1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17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C391-56EC-481D-87C4-1F1F173DDA2B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291A6-54AB-44C5-9989-A6DDD0AD1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15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</a:t>
            </a:r>
            <a:r>
              <a:rPr lang="en-US" sz="3600" b="0" i="0" u="none" strike="noStrike" kern="1200" cap="none" spc="0" baseline="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 </a:t>
            </a: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Lluniau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dirty="0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Y </a:t>
            </a: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Chwalu</a:t>
            </a:r>
            <a:r>
              <a:rPr lang="en-US" sz="360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A’r</a:t>
            </a:r>
            <a:r>
              <a:rPr lang="en-US" sz="3600" dirty="0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Mudo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gwag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    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anial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beddi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   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dymchwel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chwalu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symud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ymdeithio</a:t>
            </a:r>
            <a:r>
              <a:rPr lang="en-GB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capel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gwerthu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tawelwch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helpu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	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gwagio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endParaRPr lang="en-GB" sz="2400" b="0" i="0" u="none" strike="noStrike" kern="1200" cap="none" spc="0" baseline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ceffyl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a chart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Heddiw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, </a:t>
            </a: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bydden</a:t>
            </a:r>
            <a:r>
              <a:rPr lang="en-GB" sz="14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ni’n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dirty="0" err="1" smtClean="0">
                <a:solidFill>
                  <a:schemeClr val="bg1"/>
                </a:solidFill>
                <a:latin typeface="Lucida Handwriting" pitchFamily="66"/>
              </a:rPr>
              <a:t>Gwerthwyd</a:t>
            </a:r>
            <a:endParaRPr lang="en-GB" sz="13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fy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ardal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i</a:t>
            </a:r>
            <a:r>
              <a:rPr lang="en-GB" sz="1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itchFamily="66"/>
              </a:rPr>
              <a:t> y </a:t>
            </a:r>
            <a:r>
              <a:rPr lang="en-GB" sz="1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cyfnod</a:t>
            </a:r>
            <a:r>
              <a:rPr lang="en-GB" sz="1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roedd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Defnyddiwyd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dirty="0" err="1" smtClean="0">
                <a:solidFill>
                  <a:schemeClr val="bg1"/>
                </a:solidFill>
                <a:latin typeface="Lucida Handwriting" pitchFamily="66"/>
              </a:rPr>
              <a:t>Yn</a:t>
            </a:r>
            <a:r>
              <a:rPr lang="en-GB" sz="1400" dirty="0" smtClean="0">
                <a:solidFill>
                  <a:schemeClr val="bg1"/>
                </a:solidFill>
                <a:latin typeface="Lucida Handwriting" pitchFamily="66"/>
              </a:rPr>
              <a:t> y </a:t>
            </a:r>
            <a:r>
              <a:rPr lang="en-GB" sz="1400" dirty="0" err="1" smtClean="0">
                <a:solidFill>
                  <a:schemeClr val="bg1"/>
                </a:solidFill>
                <a:latin typeface="Lucida Handwriting" pitchFamily="66"/>
              </a:rPr>
              <a:t>lluniau</a:t>
            </a:r>
            <a:r>
              <a:rPr lang="en-GB" sz="1400" dirty="0" smtClean="0">
                <a:solidFill>
                  <a:schemeClr val="bg1"/>
                </a:solidFill>
                <a:latin typeface="Lucida Handwriting" pitchFamily="66"/>
              </a:rPr>
              <a:t> </a:t>
            </a:r>
            <a:r>
              <a:rPr lang="en-GB" sz="1400" dirty="0" err="1" smtClean="0">
                <a:solidFill>
                  <a:schemeClr val="bg1"/>
                </a:solidFill>
                <a:latin typeface="Lucida Handwriting" pitchFamily="66"/>
              </a:rPr>
              <a:t>gwelaf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Byddwn</a:t>
            </a:r>
            <a:r>
              <a:rPr lang="en-GB" sz="13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dirty="0" err="1">
                <a:solidFill>
                  <a:srgbClr val="000000"/>
                </a:solidFill>
                <a:latin typeface="Lucida Handwriting" pitchFamily="66"/>
              </a:rPr>
              <a:t>i</a:t>
            </a:r>
            <a:r>
              <a:rPr lang="en-GB" sz="13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’n</a:t>
            </a:r>
            <a:r>
              <a:rPr lang="en-GB" sz="13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ymateb</a:t>
            </a:r>
            <a:r>
              <a:rPr lang="en-GB" sz="13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drwy</a:t>
            </a:r>
            <a:endParaRPr lang="en-GB" sz="13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Fy</a:t>
            </a:r>
            <a:r>
              <a:rPr lang="en-GB" sz="1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ymateb</a:t>
            </a:r>
            <a:r>
              <a:rPr lang="en-GB" sz="1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i</a:t>
            </a:r>
            <a:r>
              <a:rPr lang="en-GB" sz="1400" b="0" i="0" u="none" strike="noStrike" kern="1200" cap="none" spc="0" dirty="0" smtClean="0">
                <a:solidFill>
                  <a:schemeClr val="bg1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byddai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sp>
        <p:nvSpPr>
          <p:cNvPr id="12" name="Cloud 17"/>
          <p:cNvSpPr/>
          <p:nvPr/>
        </p:nvSpPr>
        <p:spPr>
          <a:xfrm>
            <a:off x="6971522" y="4482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fy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marn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i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chemeClr val="bg1"/>
                </a:solidFill>
                <a:uFillTx/>
                <a:latin typeface="Lucida Handwriting" pitchFamily="66"/>
              </a:rPr>
              <a:t>Credaf</a:t>
            </a:r>
            <a:r>
              <a:rPr lang="en-GB" sz="1400" b="0" i="0" u="none" strike="noStrike" kern="1200" cap="none" spc="0" baseline="0" dirty="0" smtClean="0">
                <a:solidFill>
                  <a:schemeClr val="bg1"/>
                </a:solidFill>
                <a:uFillTx/>
                <a:latin typeface="Lucida Handwriting" pitchFamily="66"/>
              </a:rPr>
              <a:t> bod</a:t>
            </a:r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</p:spTree>
    <p:extLst>
      <p:ext uri="{BB962C8B-B14F-4D97-AF65-F5344CB8AC3E}">
        <p14:creationId xmlns:p14="http://schemas.microsoft.com/office/powerpoint/2010/main" val="104612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50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4</cp:revision>
  <dcterms:created xsi:type="dcterms:W3CDTF">2014-10-06T13:38:37Z</dcterms:created>
  <dcterms:modified xsi:type="dcterms:W3CDTF">2014-10-15T08:32:53Z</dcterms:modified>
</cp:coreProperties>
</file>